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Montserrat Black"/>
      <p:bold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Montserrat ExtraBold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ijjozTEOL512a/gN6O7FjbKvso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Black-boldItalic.fntdata"/><Relationship Id="rId21" Type="http://schemas.openxmlformats.org/officeDocument/2006/relationships/font" Target="fonts/MontserratBlack-bold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MontserratExtraBold-boldItalic.fntdata"/><Relationship Id="rId27" Type="http://schemas.openxmlformats.org/officeDocument/2006/relationships/font" Target="fonts/MontserratExtra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21b025fa8_0_1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21b025fa8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21b025fa8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21b025fa8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21b025fa8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21b025fa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21b025fa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21b025f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21b025fa8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21b025fa8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21b025fa8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21b025fa8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21b025fa8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21b025fa8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21b025fa8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21b025fa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21b025fa8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21b025fa8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21b025fa8_0_1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21b025fa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21b025fa8_0_1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21b025fa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220125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00350" y="2868275"/>
            <a:ext cx="2871300" cy="2070900"/>
          </a:xfrm>
          <a:prstGeom prst="roundRect">
            <a:avLst>
              <a:gd fmla="val 16667" name="adj"/>
            </a:avLst>
          </a:prstGeom>
          <a:solidFill>
            <a:srgbClr val="C55A11">
              <a:alpha val="6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043189" y="3026535"/>
            <a:ext cx="2988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s-CO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MÓDULOS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Metodologías ágiles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Pilares y valores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Roles y equipo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Sprints y </a:t>
            </a: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retrospectivas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4146449" y="2868276"/>
            <a:ext cx="3073500" cy="2516400"/>
          </a:xfrm>
          <a:prstGeom prst="roundRect">
            <a:avLst>
              <a:gd fmla="val 16667" name="adj"/>
            </a:avLst>
          </a:prstGeom>
          <a:solidFill>
            <a:srgbClr val="C55A11">
              <a:alpha val="6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7680000" y="2868276"/>
            <a:ext cx="3637800" cy="2473500"/>
          </a:xfrm>
          <a:prstGeom prst="roundRect">
            <a:avLst>
              <a:gd fmla="val 16667" name="adj"/>
            </a:avLst>
          </a:prstGeom>
          <a:solidFill>
            <a:srgbClr val="C55A11">
              <a:alpha val="6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231825" y="3120425"/>
            <a:ext cx="2814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Clases en vivo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4299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Casos de éxito</a:t>
            </a: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 startups y empresas.</a:t>
            </a:r>
            <a:endParaRPr/>
          </a:p>
          <a:p>
            <a:pPr indent="-89999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4299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Ejercicios prácticos para aplicar todo el contenido.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798474" y="3211886"/>
            <a:ext cx="3466800" cy="20319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Doble Certificado Profesional en Scrum Master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s-CO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xpedidos en USA y UE, y </a:t>
            </a:r>
            <a:r>
              <a:rPr b="1" lang="es-CO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válidos</a:t>
            </a:r>
            <a:r>
              <a:rPr b="1" lang="es-CO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en todo el mundo.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21b025fa8_0_18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0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Certificado</a:t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1" name="Google Shape;171;gf21b025fa8_0_187"/>
          <p:cNvSpPr txBox="1"/>
          <p:nvPr>
            <p:ph idx="1" type="body"/>
          </p:nvPr>
        </p:nvSpPr>
        <p:spPr>
          <a:xfrm>
            <a:off x="838200" y="1825625"/>
            <a:ext cx="8082300" cy="38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btendrás una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certificación 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expedida por CEEI Valencia y ExDis, al finalizar el cursado y tener todas las entregas y test de autoevaluación aprobados.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Si lo requieres, puedes rendir para obtener la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certificación internacional 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(EE.UU). La misma está incluida en el precio final del curso.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CO" sz="1500">
                <a:latin typeface="Montserrat"/>
                <a:ea typeface="Montserrat"/>
                <a:cs typeface="Montserrat"/>
                <a:sym typeface="Montserrat"/>
              </a:rPr>
              <a:t>*Si la desapruebas y necesitas volver a rendir, deberás abonar una diferencia.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gf21b025fa8_0_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75" y="5916358"/>
            <a:ext cx="2321025" cy="75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f21b025fa8_0_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8498" y="5908570"/>
            <a:ext cx="2321025" cy="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21b025fa8_0_195"/>
          <p:cNvSpPr txBox="1"/>
          <p:nvPr>
            <p:ph type="title"/>
          </p:nvPr>
        </p:nvSpPr>
        <p:spPr>
          <a:xfrm>
            <a:off x="838200" y="455600"/>
            <a:ext cx="10515600" cy="69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0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Campus por dentro</a:t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79" name="Google Shape;179;gf21b025fa8_0_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63" y="1282050"/>
            <a:ext cx="10180275" cy="5005626"/>
          </a:xfrm>
          <a:prstGeom prst="rect">
            <a:avLst/>
          </a:prstGeom>
          <a:noFill/>
          <a:ln>
            <a:noFill/>
          </a:ln>
          <a:effectLst>
            <a:outerShdw blurRad="328613" rotWithShape="0" algn="bl" dir="3180000" dist="1238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21b025fa8_0_203"/>
          <p:cNvSpPr txBox="1"/>
          <p:nvPr>
            <p:ph idx="1" type="body"/>
          </p:nvPr>
        </p:nvSpPr>
        <p:spPr>
          <a:xfrm>
            <a:off x="838200" y="1744000"/>
            <a:ext cx="10515600" cy="63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O" sz="31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¡Nos vemos dentro!</a:t>
            </a:r>
            <a:endParaRPr b="1" sz="3100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gf21b025fa8_0_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975" y="3533575"/>
            <a:ext cx="4423982" cy="143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f21b025fa8_0_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3102" y="3636333"/>
            <a:ext cx="4085123" cy="1224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21b025fa8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0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profesional</a:t>
            </a:r>
            <a:endParaRPr b="1" sz="3000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Scrum Master</a:t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6" name="Google Shape;96;gf21b025fa8_0_0"/>
          <p:cNvSpPr txBox="1"/>
          <p:nvPr>
            <p:ph idx="1" type="body"/>
          </p:nvPr>
        </p:nvSpPr>
        <p:spPr>
          <a:xfrm>
            <a:off x="838200" y="1825625"/>
            <a:ext cx="8082300" cy="38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Scrum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 es una metodología ágil basada en una serie  de mecanismos mínimos que facilitan la gestión de un proyecto. Esta certificación permite a los titulares del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Certificado profesional de Scrum Master 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facilitar la gestión y seguimiento del trabajo y un ciclo de vida incremental al Proyecto.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Este webinar es un espacio de preguntas y respuestas sobre el programa , desarrollo, modalidad inicio del curso y  todos los beneficios contemplados dentro el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#CampusCEEI.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gf21b025fa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75" y="5916358"/>
            <a:ext cx="2321025" cy="75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f21b025fa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8498" y="5908570"/>
            <a:ext cx="2321025" cy="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21b025fa8_0_234"/>
          <p:cNvSpPr txBox="1"/>
          <p:nvPr>
            <p:ph type="title"/>
          </p:nvPr>
        </p:nvSpPr>
        <p:spPr>
          <a:xfrm>
            <a:off x="838200" y="365125"/>
            <a:ext cx="10515600" cy="82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Mediante este curso conseguirás</a:t>
            </a:r>
            <a:endParaRPr sz="280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4" name="Google Shape;104;gf21b025fa8_0_234"/>
          <p:cNvSpPr txBox="1"/>
          <p:nvPr>
            <p:ph idx="1" type="body"/>
          </p:nvPr>
        </p:nvSpPr>
        <p:spPr>
          <a:xfrm>
            <a:off x="838200" y="1190725"/>
            <a:ext cx="10170000" cy="445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Los </a:t>
            </a:r>
            <a:r>
              <a:rPr b="1" lang="es-CO" sz="1600">
                <a:latin typeface="Montserrat"/>
                <a:ea typeface="Montserrat"/>
                <a:cs typeface="Montserrat"/>
                <a:sym typeface="Montserrat"/>
              </a:rPr>
              <a:t>principios y valores</a:t>
            </a: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 fundamentales del pensamiento Lean y del Agilismo que hacen que Scrum funcione.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b="1" lang="es-CO" sz="1600">
                <a:latin typeface="Montserrat"/>
                <a:ea typeface="Montserrat"/>
                <a:cs typeface="Montserrat"/>
                <a:sym typeface="Montserrat"/>
              </a:rPr>
              <a:t>Cómo arrancar un proyecto Scrum, </a:t>
            </a: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desde la visión hasta el Product Backlog.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b="1" lang="es-CO" sz="1600">
                <a:latin typeface="Montserrat"/>
                <a:ea typeface="Montserrat"/>
                <a:cs typeface="Montserrat"/>
                <a:sym typeface="Montserrat"/>
              </a:rPr>
              <a:t>Los roles y responsabilidades en Scrum </a:t>
            </a: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y cómo mapearlos a los existentes en tu organización.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Estimación y Planificación Ágil: </a:t>
            </a:r>
            <a:r>
              <a:rPr b="1" lang="es-CO" sz="1600">
                <a:latin typeface="Montserrat"/>
                <a:ea typeface="Montserrat"/>
                <a:cs typeface="Montserrat"/>
                <a:sym typeface="Montserrat"/>
              </a:rPr>
              <a:t>cómo planear y monitorear</a:t>
            </a: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 el avance de un proyecto Scrum.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Visual Management (gestión visual): </a:t>
            </a:r>
            <a:r>
              <a:rPr b="1" lang="es-CO" sz="1600">
                <a:latin typeface="Montserrat"/>
                <a:ea typeface="Montserrat"/>
                <a:cs typeface="Montserrat"/>
                <a:sym typeface="Montserrat"/>
              </a:rPr>
              <a:t>cómo crear equipos autogestionados</a:t>
            </a: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 y generar confianza y transparencia.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Prácticas técnicas: Qué necesitas saber sobre cómo desarrollar software en forma ágil, y por qué es importante.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b="1" lang="es-CO" sz="1600">
                <a:latin typeface="Montserrat"/>
                <a:ea typeface="Montserrat"/>
                <a:cs typeface="Montserrat"/>
                <a:sym typeface="Montserrat"/>
              </a:rPr>
              <a:t>Temas avanzados</a:t>
            </a: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: cómo escalar Scrum, cómo hacer Scrum distribuído y offshore, cómo hacer Scrum con múltiples proyectos y equipos, cómo combinar Scrum con otras metodologías.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•"/>
            </a:pP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Más allá del SMPC: </a:t>
            </a:r>
            <a:r>
              <a:rPr b="1" lang="es-CO" sz="1600">
                <a:latin typeface="Montserrat"/>
                <a:ea typeface="Montserrat"/>
                <a:cs typeface="Montserrat"/>
                <a:sym typeface="Montserrat"/>
              </a:rPr>
              <a:t>cómo seguir creciendo profesionalmente luego de este curso.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gf21b025fa8_0_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75" y="5916358"/>
            <a:ext cx="2321025" cy="75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f21b025fa8_0_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8498" y="5908570"/>
            <a:ext cx="2321025" cy="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21b025fa8_0_242"/>
          <p:cNvSpPr txBox="1"/>
          <p:nvPr>
            <p:ph type="title"/>
          </p:nvPr>
        </p:nvSpPr>
        <p:spPr>
          <a:xfrm>
            <a:off x="838200" y="365125"/>
            <a:ext cx="10515600" cy="82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¿A quién va dirigido?</a:t>
            </a:r>
            <a:endParaRPr sz="280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2" name="Google Shape;112;gf21b025fa8_0_242"/>
          <p:cNvSpPr txBox="1"/>
          <p:nvPr>
            <p:ph idx="1" type="body"/>
          </p:nvPr>
        </p:nvSpPr>
        <p:spPr>
          <a:xfrm>
            <a:off x="838200" y="1326638"/>
            <a:ext cx="7767300" cy="445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El curso está dirigido a aquellos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 líderes, gerentes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 u otros interesados que deseen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adquirir o ampliar conocimientos sobre la gestión de proyectos ágiles 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a través del marco de trabajo SCRUM.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Si bien no se requiere conocimientos previos, es deseable estar familiarizado con entornos de trabajo de proyectos.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gf21b025fa8_0_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75" y="5916358"/>
            <a:ext cx="2321025" cy="75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f21b025fa8_0_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8498" y="5908570"/>
            <a:ext cx="2321025" cy="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21b025fa8_0_2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0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profesional</a:t>
            </a:r>
            <a:endParaRPr b="1" sz="3000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Scrum Master</a:t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0" name="Google Shape;120;gf21b025fa8_0_217"/>
          <p:cNvSpPr txBox="1"/>
          <p:nvPr>
            <p:ph idx="1" type="body"/>
          </p:nvPr>
        </p:nvSpPr>
        <p:spPr>
          <a:xfrm>
            <a:off x="838200" y="1825625"/>
            <a:ext cx="8082300" cy="38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El modelo pedagógico de este curso está basado en el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aprendizaje práctico.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La práctica es la parte más importante del aprendizaje y es donde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el alumno transforma el conocimiento teórico en competencias y habilidades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 utilizando la metodología del “aprender haciendo” o la inmersión o simulación de situaciones reales de trabajo.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La función del profesor es una de las claves de este proceso, actuando como un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mentor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guía, orienta y resuelve los problemas de la clase.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gf21b025fa8_0_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75" y="5916358"/>
            <a:ext cx="2321025" cy="75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f21b025fa8_0_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8498" y="5908570"/>
            <a:ext cx="2321025" cy="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21b025fa8_0_1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0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Módulos y</a:t>
            </a:r>
            <a:endParaRPr b="1" sz="3000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0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etapas formativas</a:t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8" name="Google Shape;128;gf21b025fa8_0_147"/>
          <p:cNvSpPr txBox="1"/>
          <p:nvPr>
            <p:ph idx="1" type="body"/>
          </p:nvPr>
        </p:nvSpPr>
        <p:spPr>
          <a:xfrm>
            <a:off x="838200" y="1825625"/>
            <a:ext cx="8082300" cy="38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➔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Este curso tutorizado está conformado por: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◆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4 módulos con material de lectura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◆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4 clases online en directo (una a la semana, 1 hr c/u)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◆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Una situación de debate grupal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◆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4 entregables semanales que juntos hacen un proyecto final.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◆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Foro de preguntas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◆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Test de autoevaluación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gf21b025fa8_0_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75" y="5916358"/>
            <a:ext cx="2321025" cy="75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f21b025fa8_0_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8498" y="5908570"/>
            <a:ext cx="2321025" cy="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21b025fa8_0_1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0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El profesor</a:t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6" name="Google Shape;136;gf21b025fa8_0_154"/>
          <p:cNvSpPr txBox="1"/>
          <p:nvPr>
            <p:ph idx="1" type="body"/>
          </p:nvPr>
        </p:nvSpPr>
        <p:spPr>
          <a:xfrm>
            <a:off x="838200" y="1825625"/>
            <a:ext cx="8082300" cy="38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Será quien corrija las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entregas semanales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 y de un feedback a los alumnos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Iniciará y mantendrá vivo el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Debate Grupal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Impartirá las clases, 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brindando material teórico y resolviendo todas las preguntas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Responderá las dudas que los alumnos planteen en el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Foro de Dudas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 del Campus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gf21b025fa8_0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75" y="5916358"/>
            <a:ext cx="2321025" cy="75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f21b025fa8_0_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8498" y="5908570"/>
            <a:ext cx="2321025" cy="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21b025fa8_0_140"/>
          <p:cNvSpPr/>
          <p:nvPr/>
        </p:nvSpPr>
        <p:spPr>
          <a:xfrm>
            <a:off x="4013250" y="1820625"/>
            <a:ext cx="954300" cy="9543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f21b025fa8_0_140"/>
          <p:cNvSpPr/>
          <p:nvPr/>
        </p:nvSpPr>
        <p:spPr>
          <a:xfrm>
            <a:off x="6509175" y="1820625"/>
            <a:ext cx="954300" cy="9543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f21b025fa8_0_140"/>
          <p:cNvSpPr/>
          <p:nvPr/>
        </p:nvSpPr>
        <p:spPr>
          <a:xfrm>
            <a:off x="9005100" y="1820625"/>
            <a:ext cx="954300" cy="9543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f21b025fa8_0_140"/>
          <p:cNvSpPr/>
          <p:nvPr/>
        </p:nvSpPr>
        <p:spPr>
          <a:xfrm>
            <a:off x="1526000" y="1820625"/>
            <a:ext cx="954300" cy="9543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f21b025fa8_0_140"/>
          <p:cNvSpPr txBox="1"/>
          <p:nvPr>
            <p:ph idx="1" type="body"/>
          </p:nvPr>
        </p:nvSpPr>
        <p:spPr>
          <a:xfrm>
            <a:off x="1255975" y="3120225"/>
            <a:ext cx="2238900" cy="1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2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Módulo 1</a:t>
            </a:r>
            <a:endParaRPr b="1" sz="2200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latin typeface="Montserrat Medium"/>
                <a:ea typeface="Montserrat Medium"/>
                <a:cs typeface="Montserrat Medium"/>
                <a:sym typeface="Montserrat Medium"/>
              </a:rPr>
              <a:t>Agile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latin typeface="Montserrat Medium"/>
                <a:ea typeface="Montserrat Medium"/>
                <a:cs typeface="Montserrat Medium"/>
                <a:sym typeface="Montserrat Medium"/>
              </a:rPr>
              <a:t>Empirismo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latin typeface="Montserrat Medium"/>
                <a:ea typeface="Montserrat Medium"/>
                <a:cs typeface="Montserrat Medium"/>
                <a:sym typeface="Montserrat Medium"/>
              </a:rPr>
              <a:t>Roles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8" name="Google Shape;148;gf21b025fa8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75" y="5916358"/>
            <a:ext cx="2321025" cy="75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f21b025fa8_0_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8498" y="5908570"/>
            <a:ext cx="2321025" cy="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f21b025fa8_0_140"/>
          <p:cNvSpPr txBox="1"/>
          <p:nvPr>
            <p:ph idx="1" type="body"/>
          </p:nvPr>
        </p:nvSpPr>
        <p:spPr>
          <a:xfrm>
            <a:off x="3740250" y="3120225"/>
            <a:ext cx="2238900" cy="1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2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Módulo 2</a:t>
            </a:r>
            <a:endParaRPr b="1" sz="2200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latin typeface="Montserrat Medium"/>
                <a:ea typeface="Montserrat Medium"/>
                <a:cs typeface="Montserrat Medium"/>
                <a:sym typeface="Montserrat Medium"/>
              </a:rPr>
              <a:t>Eventos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gf21b025fa8_0_140"/>
          <p:cNvSpPr txBox="1"/>
          <p:nvPr>
            <p:ph idx="1" type="body"/>
          </p:nvPr>
        </p:nvSpPr>
        <p:spPr>
          <a:xfrm>
            <a:off x="6212850" y="3120225"/>
            <a:ext cx="2238900" cy="1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2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Módulo 3</a:t>
            </a:r>
            <a:endParaRPr b="1" sz="2200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latin typeface="Montserrat Medium"/>
                <a:ea typeface="Montserrat Medium"/>
                <a:cs typeface="Montserrat Medium"/>
                <a:sym typeface="Montserrat Medium"/>
              </a:rPr>
              <a:t>Artefactos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latin typeface="Montserrat Medium"/>
                <a:ea typeface="Montserrat Medium"/>
                <a:cs typeface="Montserrat Medium"/>
                <a:sym typeface="Montserrat Medium"/>
              </a:rPr>
              <a:t>DoD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gf21b025fa8_0_140"/>
          <p:cNvSpPr txBox="1"/>
          <p:nvPr>
            <p:ph idx="1" type="body"/>
          </p:nvPr>
        </p:nvSpPr>
        <p:spPr>
          <a:xfrm>
            <a:off x="8697125" y="3120225"/>
            <a:ext cx="2238900" cy="1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2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Módulo 4</a:t>
            </a:r>
            <a:endParaRPr b="1" sz="2200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latin typeface="Montserrat Medium"/>
                <a:ea typeface="Montserrat Medium"/>
                <a:cs typeface="Montserrat Medium"/>
                <a:sym typeface="Montserrat Medium"/>
              </a:rPr>
              <a:t>People &amp; Teams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3" name="Google Shape;153;gf21b025fa8_0_140"/>
          <p:cNvSpPr txBox="1"/>
          <p:nvPr/>
        </p:nvSpPr>
        <p:spPr>
          <a:xfrm>
            <a:off x="1619325" y="1808975"/>
            <a:ext cx="75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sz="5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4" name="Google Shape;154;gf21b025fa8_0_140"/>
          <p:cNvSpPr txBox="1"/>
          <p:nvPr/>
        </p:nvSpPr>
        <p:spPr>
          <a:xfrm>
            <a:off x="4115250" y="1808975"/>
            <a:ext cx="75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sz="5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5" name="Google Shape;155;gf21b025fa8_0_140"/>
          <p:cNvSpPr txBox="1"/>
          <p:nvPr/>
        </p:nvSpPr>
        <p:spPr>
          <a:xfrm>
            <a:off x="6611175" y="1808975"/>
            <a:ext cx="75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sz="5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6" name="Google Shape;156;gf21b025fa8_0_140"/>
          <p:cNvSpPr txBox="1"/>
          <p:nvPr/>
        </p:nvSpPr>
        <p:spPr>
          <a:xfrm>
            <a:off x="9107100" y="1808975"/>
            <a:ext cx="75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 sz="5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7" name="Google Shape;157;gf21b025fa8_0_1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0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Contenidos</a:t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21b025fa8_0_17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0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Fechas</a:t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3" name="Google Shape;163;gf21b025fa8_0_175"/>
          <p:cNvSpPr txBox="1"/>
          <p:nvPr>
            <p:ph idx="1" type="body"/>
          </p:nvPr>
        </p:nvSpPr>
        <p:spPr>
          <a:xfrm>
            <a:off x="838200" y="1825625"/>
            <a:ext cx="8082300" cy="38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El curso comienza el </a:t>
            </a: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Lunes 27 de Septiembre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. Durante el cursado, cada Lunes se te dará acceso al módulo correspondiente de esa semana.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Módulo 1 &gt;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 acceso el Lunes 27/9 - Masterclass el Martes 28/9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Módulo 2 &gt;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 acceso el Lunes 4/10 - Masterclass el Martes 5/10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Módulo 3 &gt;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 acceso el Lunes 11/10 - Masterclass el Viernes 15/10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>
                <a:latin typeface="Montserrat"/>
                <a:ea typeface="Montserrat"/>
                <a:cs typeface="Montserrat"/>
                <a:sym typeface="Montserrat"/>
              </a:rPr>
              <a:t>Módulo 4 &gt;</a:t>
            </a:r>
            <a:r>
              <a:rPr lang="es-CO" sz="1700">
                <a:latin typeface="Montserrat"/>
                <a:ea typeface="Montserrat"/>
                <a:cs typeface="Montserrat"/>
                <a:sym typeface="Montserrat"/>
              </a:rPr>
              <a:t> acceso el Lunes 18/10 - Masterclass el Viernes 19/10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CO" sz="1500">
                <a:latin typeface="Montserrat"/>
                <a:ea typeface="Montserrat"/>
                <a:cs typeface="Montserrat"/>
                <a:sym typeface="Montserrat"/>
              </a:rPr>
              <a:t>*Las clases serán grabadas y subidas el Campus para que puedas mirarlas cuantas veces sea necesario.</a:t>
            </a:r>
            <a:endParaRPr i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gf21b025fa8_0_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75" y="5916358"/>
            <a:ext cx="2321025" cy="75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f21b025fa8_0_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8498" y="5908570"/>
            <a:ext cx="2321025" cy="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2021-06-15T12:06:23Z</dcterms:created>
  <dc:creator>EQUIPO</dc:creator>
</cp:coreProperties>
</file>